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92" r:id="rId4"/>
    <p:sldId id="264" r:id="rId5"/>
    <p:sldId id="263" r:id="rId6"/>
    <p:sldId id="265" r:id="rId7"/>
    <p:sldId id="294" r:id="rId8"/>
    <p:sldId id="270" r:id="rId9"/>
    <p:sldId id="273" r:id="rId10"/>
    <p:sldId id="286" r:id="rId11"/>
    <p:sldId id="289" r:id="rId12"/>
    <p:sldId id="290" r:id="rId13"/>
    <p:sldId id="291" r:id="rId14"/>
    <p:sldId id="295" r:id="rId15"/>
    <p:sldId id="266" r:id="rId16"/>
    <p:sldId id="267" r:id="rId17"/>
    <p:sldId id="283" r:id="rId18"/>
    <p:sldId id="268" r:id="rId19"/>
    <p:sldId id="284" r:id="rId20"/>
    <p:sldId id="276" r:id="rId21"/>
    <p:sldId id="277" r:id="rId22"/>
    <p:sldId id="269" r:id="rId23"/>
    <p:sldId id="275" r:id="rId24"/>
    <p:sldId id="278" r:id="rId25"/>
    <p:sldId id="279" r:id="rId26"/>
    <p:sldId id="280" r:id="rId27"/>
    <p:sldId id="281" r:id="rId28"/>
    <p:sldId id="282" r:id="rId29"/>
    <p:sldId id="274" r:id="rId30"/>
    <p:sldId id="2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40BA5-B906-4507-A229-2BBCC9372479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F08C7-A0E1-4BE5-A494-6905F5AE4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4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8C7-A0E1-4BE5-A494-6905F5AE41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81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F8238FC-0C76-4B4B-AA73-83FB18BC78C0}" type="datetime1">
              <a:rPr lang="en-US" smtClean="0">
                <a:solidFill>
                  <a:prstClr val="black"/>
                </a:solidFill>
              </a:rPr>
              <a:pPr/>
              <a:t>10/10/2020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9683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C7FF7-7E50-4B7A-98F3-155B6224873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9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60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87E7D98-80D3-48D8-B48D-CB2EF5FB0C64}" type="datetime1">
              <a:rPr lang="en-US" smtClean="0">
                <a:solidFill>
                  <a:prstClr val="black"/>
                </a:solidFill>
              </a:rPr>
              <a:pPr/>
              <a:t>10/10/2020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5587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F53D1F-EDC8-47EC-82F4-4C0393FB840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5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8A77EB3-A5D7-4A0F-9DE4-B013559A6538}" type="datetime1">
              <a:rPr lang="en-US" smtClean="0">
                <a:solidFill>
                  <a:prstClr val="black"/>
                </a:solidFill>
              </a:rPr>
              <a:pPr/>
              <a:t>10/10/2020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1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8349AD-71DD-4794-9A2E-CE29265E4DB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5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D0316E95-D4A1-4556-AEE3-11C8C5746021}" type="datetime1">
              <a:rPr lang="en-US" smtClean="0">
                <a:solidFill>
                  <a:prstClr val="black"/>
                </a:solidFill>
              </a:rPr>
              <a:pPr/>
              <a:t>10/10/2020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7635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92EEA9-88AA-4FAB-A4FE-19D7F5FB6775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7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2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9165FED-2DAE-4D0C-99F5-C919CFE3C279}" type="datetime1">
              <a:rPr lang="en-US" smtClean="0">
                <a:solidFill>
                  <a:prstClr val="black"/>
                </a:solidFill>
              </a:rPr>
              <a:pPr/>
              <a:t>10/10/2020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865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DDBC4A-81AF-4E5C-A43B-EC57894B8A4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8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1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Kohinoor Kerala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2D24D-E786-47B6-B854-07827FB55B3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9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7919" y="5838040"/>
            <a:ext cx="1713137" cy="938315"/>
          </a:xfrm>
          <a:prstGeom prst="rect">
            <a:avLst/>
          </a:prstGeom>
        </p:spPr>
      </p:pic>
      <p:pic>
        <p:nvPicPr>
          <p:cNvPr id="8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67952" y="5997575"/>
            <a:ext cx="180975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46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22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83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I:\electronics_computer_science_black_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62634" y="6192839"/>
            <a:ext cx="195156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727201" y="685800"/>
            <a:ext cx="8532284" cy="1524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0" y="2819400"/>
            <a:ext cx="6096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EDDA2-7B2C-471E-8683-AF96CC8BD141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37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3"/>
          <p:cNvSpPr>
            <a:spLocks noGrp="1"/>
          </p:cNvSpPr>
          <p:nvPr userDrawn="1">
            <p:ph type="sldNum" sz="quarter" idx="10"/>
          </p:nvPr>
        </p:nvSpPr>
        <p:spPr>
          <a:xfrm>
            <a:off x="2336800" y="6245225"/>
            <a:ext cx="2540000" cy="457200"/>
          </a:xfrm>
        </p:spPr>
        <p:txBody>
          <a:bodyPr/>
          <a:lstStyle/>
          <a:p>
            <a:pPr>
              <a:defRPr/>
            </a:pPr>
            <a:fld id="{B2F78889-C6B9-4155-B08C-DFEDDCAACA14}" type="slidenum">
              <a:rPr lang="en-US" smtClean="0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92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D872-DCAF-4AF5-80A9-A231992F4DDF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83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764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FCB16-CF93-4D76-A839-4A67A49C730A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1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E4DEB-EC5C-4262-8234-D519AECB756E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68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7849C-EFE6-4CDA-8B81-F2D1F11AA533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79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4AB85-E2FC-4A3B-AC99-20B79D8FA052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37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1D9BB-DBF2-4F0C-81FF-E7DD9DE86A74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67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D6F44-FB64-4AB9-AA94-952AAF4E3094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24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F9465-4F70-406B-85BE-46A3F444E446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15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0" y="304800"/>
            <a:ext cx="2032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0" y="304800"/>
            <a:ext cx="58928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1FE99-9F6B-4997-8D5F-5AAFD3C57F97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99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0" y="304800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0" y="16764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764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032000" y="38100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8100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D01AB-2C37-4BD0-8106-2AA02C780471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03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04800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0" y="1676400"/>
            <a:ext cx="396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97600" y="1676400"/>
            <a:ext cx="3962400" cy="4114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CC61B-2BB3-44BE-B6AC-BDB44EEFEC56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91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04800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0" y="1676400"/>
            <a:ext cx="396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764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F106C-2FBA-4CC5-828C-1CBB58952A5E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62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04800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0" y="1676400"/>
            <a:ext cx="396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396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13DD0-36DF-4ADD-ABED-D872C7CB0D1E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1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304800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0" y="1676400"/>
            <a:ext cx="396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764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10000"/>
            <a:ext cx="396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F5ECB-44CD-4D3A-9695-99EE78614DC3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17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032000" y="304800"/>
            <a:ext cx="81280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2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94A4A-E110-443D-93CB-B82AF2A65F15}" type="slidenum">
              <a:rPr lang="en-US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70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420836" y="6237287"/>
            <a:ext cx="86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E3565-D2FB-4244-8602-74073483777B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0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67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420836" y="6237287"/>
            <a:ext cx="86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E3565-D2FB-4244-8602-74073483777B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50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24418" y="6237288"/>
            <a:ext cx="2626783" cy="476250"/>
          </a:xfrm>
          <a:prstGeom prst="rect">
            <a:avLst/>
          </a:prstGeom>
        </p:spPr>
        <p:txBody>
          <a:bodyPr/>
          <a:lstStyle>
            <a:lvl1pPr>
              <a:defRPr lang="en-GB"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sz="2400" dirty="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420533" y="6237288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71ED9-75DA-48BB-B81F-F88069B96618}" type="slidenum">
              <a:rPr lang="en-GB">
                <a:solidFill>
                  <a:srgbClr val="01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3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5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3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9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16A3-9A52-4073-88E9-1F0525049C7A}" type="datetimeFigureOut">
              <a:rPr lang="en-GB" smtClean="0"/>
              <a:t>10/10/2020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5E731-13F3-47C7-934F-B711E540E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32000" y="304800"/>
            <a:ext cx="812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0" y="1676400"/>
            <a:ext cx="8128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36800" y="62452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B0482E3-1D1C-4355-86A4-DA43B1659D35}" type="slidenum">
              <a:rPr kumimoji="1" lang="en-US">
                <a:solidFill>
                  <a:srgbClr val="01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010000"/>
              </a:solidFill>
            </a:endParaRPr>
          </a:p>
        </p:txBody>
      </p:sp>
      <p:pic>
        <p:nvPicPr>
          <p:cNvPr id="17414" name="Picture 14" descr="I:\electronics_computer_science_black_logo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0062634" y="6192839"/>
            <a:ext cx="195156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68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200" b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800" b="1">
          <a:solidFill>
            <a:srgbClr val="0000FF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Monotype Sorts" pitchFamily="2" charset="2"/>
        <a:buChar char="n"/>
        <a:defRPr kumimoji="1" sz="24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u"/>
        <a:defRPr kumimoji="1" sz="20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18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16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14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10" Type="http://schemas.openxmlformats.org/officeDocument/2006/relationships/image" Target="../media/image3.png"/><Relationship Id="rId4" Type="http://schemas.openxmlformats.org/officeDocument/2006/relationships/image" Target="../media/image22.wmf"/><Relationship Id="rId9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video" Target="file:///C:\Users\User\Desktop\animations\shm%20model.AVI" TargetMode="External"/><Relationship Id="rId7" Type="http://schemas.openxmlformats.org/officeDocument/2006/relationships/image" Target="../media/image46.wmf"/><Relationship Id="rId2" Type="http://schemas.microsoft.com/office/2007/relationships/media" Target="file:///C:\Users\User\Desktop\animations\shm%20model.AVI" TargetMode="Externa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video" Target="file:///C:\Users\User\Desktop\animations\mov%20shm%20model.AVI" TargetMode="External"/><Relationship Id="rId7" Type="http://schemas.openxmlformats.org/officeDocument/2006/relationships/image" Target="../media/image48.wmf"/><Relationship Id="rId2" Type="http://schemas.microsoft.com/office/2007/relationships/media" Target="file:///C:\Users\User\Desktop\animations\mov%20shm%20model.AVI" TargetMode="Externa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video" Target="file:///C:\Users\User\Desktop\animations\hip%20mov%20shm%203.AVI" TargetMode="External"/><Relationship Id="rId7" Type="http://schemas.openxmlformats.org/officeDocument/2006/relationships/image" Target="../media/image50.wmf"/><Relationship Id="rId2" Type="http://schemas.microsoft.com/office/2007/relationships/media" Target="file:///C:\Users\User\Desktop\animations\hip%20mov%20shm%203.AVI" TargetMode="Externa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file:///C:\Users\Mark\Desktop\lectures\comp%203XX\dave%20hurley.AVI" TargetMode="External"/><Relationship Id="rId7" Type="http://schemas.openxmlformats.org/officeDocument/2006/relationships/image" Target="../media/image52.png"/><Relationship Id="rId2" Type="http://schemas.openxmlformats.org/officeDocument/2006/relationships/video" Target="file:///C:\Users\User\Desktop\animations\dave%20hurley%20nopics.AVI" TargetMode="External"/><Relationship Id="rId1" Type="http://schemas.microsoft.com/office/2007/relationships/media" Target="file:///C:\Users\User\Desktop\animations\dave%20hurley%20nopics.AVI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video" Target="file:///C:\Users\Mark\Desktop\lectures\comp%203XX\dave%20hurley.AV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e1EqXE06xr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275423333431517864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Lecture 3 Image Sampling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COMP3204 </a:t>
            </a:r>
            <a:r>
              <a:rPr lang="en-GB" dirty="0"/>
              <a:t>Computer Vision</a:t>
            </a:r>
          </a:p>
          <a:p>
            <a:endParaRPr lang="en-GB" dirty="0"/>
          </a:p>
          <a:p>
            <a:r>
              <a:rPr lang="en-GB" sz="3600" b="1" dirty="0">
                <a:solidFill>
                  <a:srgbClr val="0070C0"/>
                </a:solidFill>
              </a:rPr>
              <a:t>How is an image sampled and what does it imply?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0256"/>
              </p:ext>
            </p:extLst>
          </p:nvPr>
        </p:nvGraphicFramePr>
        <p:xfrm>
          <a:off x="114300" y="5613401"/>
          <a:ext cx="1841500" cy="117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59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 pp</a:t>
                      </a:r>
                      <a:r>
                        <a:rPr lang="en-GB" baseline="0" dirty="0"/>
                        <a:t> </a:t>
                      </a:r>
                    </a:p>
                    <a:p>
                      <a:r>
                        <a:rPr lang="en-GB" baseline="0"/>
                        <a:t>44-66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7" y="57058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470F-70FE-4B88-8FAF-1DDE2C35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1D Discrete Fourier </a:t>
            </a:r>
            <a:r>
              <a:rPr lang="en-GB" dirty="0" err="1"/>
              <a:t>transfrom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C79D-CB8D-406D-861D-3048803934CF}"/>
              </a:ext>
            </a:extLst>
          </p:cNvPr>
          <p:cNvSpPr/>
          <p:nvPr/>
        </p:nvSpPr>
        <p:spPr>
          <a:xfrm>
            <a:off x="1105131" y="4792780"/>
            <a:ext cx="131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8CC1E-6FC6-43C3-8DE9-2B15E4B560F9}"/>
              </a:ext>
            </a:extLst>
          </p:cNvPr>
          <p:cNvSpPr/>
          <p:nvPr/>
        </p:nvSpPr>
        <p:spPr>
          <a:xfrm>
            <a:off x="7195713" y="2492839"/>
            <a:ext cx="1082220" cy="928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F2D68-21B9-449A-B24C-7B716BB5D74C}"/>
              </a:ext>
            </a:extLst>
          </p:cNvPr>
          <p:cNvSpPr/>
          <p:nvPr/>
        </p:nvSpPr>
        <p:spPr>
          <a:xfrm>
            <a:off x="3182811" y="2317456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E5D353-7C82-4988-AD8F-E4D026AFD2E1}"/>
              </a:ext>
            </a:extLst>
          </p:cNvPr>
          <p:cNvSpPr/>
          <p:nvPr/>
        </p:nvSpPr>
        <p:spPr>
          <a:xfrm>
            <a:off x="2150073" y="2296295"/>
            <a:ext cx="820094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69913D-F58D-48F3-9876-BF7FBE833C6A}"/>
              </a:ext>
            </a:extLst>
          </p:cNvPr>
          <p:cNvSpPr/>
          <p:nvPr/>
        </p:nvSpPr>
        <p:spPr>
          <a:xfrm>
            <a:off x="7204615" y="2418542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/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𝐹𝑝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𝑖𝑢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20F440D-5174-4141-91C2-B72AA41B7D11}"/>
              </a:ext>
            </a:extLst>
          </p:cNvPr>
          <p:cNvSpPr/>
          <p:nvPr/>
        </p:nvSpPr>
        <p:spPr>
          <a:xfrm>
            <a:off x="3264426" y="2254048"/>
            <a:ext cx="1050033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8C57D-2F39-4B0F-89E1-9BCE17661F15}"/>
                  </a:ext>
                </a:extLst>
              </p:cNvPr>
              <p:cNvSpPr/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sampled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frequency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8C57D-2F39-4B0F-89E1-9BCE17661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  <a:blipFill>
                <a:blip r:embed="rId3"/>
                <a:stretch>
                  <a:fillRect l="-1328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BC167B-A236-4600-9B83-34D061142196}"/>
                  </a:ext>
                </a:extLst>
              </p:cNvPr>
              <p:cNvSpPr/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libri" panose="020F0502020204030204" pitchFamily="34" charset="0"/>
                  </a:rPr>
                  <a:t>sampled points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BC167B-A236-4600-9B83-34D061142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  <a:blipFill>
                <a:blip r:embed="rId4"/>
                <a:stretch>
                  <a:fillRect l="-365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AB3259-9C31-4ABD-B052-232C4DCC0C70}"/>
                  </a:ext>
                </a:extLst>
              </p:cNvPr>
              <p:cNvSpPr/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/>
                      <m:t>Discrete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Fourier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calculates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US" sz="2400"/>
                      <m:t>frequency</m:t>
                    </m:r>
                  </m:oMath>
                </a14:m>
                <a:r>
                  <a:rPr lang="en-GB" sz="2400" dirty="0"/>
                  <a:t> from data points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AB3259-9C31-4ABD-B052-232C4DCC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  <a:blipFill>
                <a:blip r:embed="rId5"/>
                <a:stretch>
                  <a:fillRect l="-175" t="-10667" r="-43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FB4CD2E-7541-40E3-A5DD-A72B47D9A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470F-70FE-4B88-8FAF-1DDE2C35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1D Discrete Fourier </a:t>
            </a:r>
            <a:r>
              <a:rPr lang="en-GB" dirty="0" err="1"/>
              <a:t>transfrom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C79D-CB8D-406D-861D-3048803934CF}"/>
              </a:ext>
            </a:extLst>
          </p:cNvPr>
          <p:cNvSpPr/>
          <p:nvPr/>
        </p:nvSpPr>
        <p:spPr>
          <a:xfrm>
            <a:off x="1105131" y="4792780"/>
            <a:ext cx="131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8CC1E-6FC6-43C3-8DE9-2B15E4B560F9}"/>
              </a:ext>
            </a:extLst>
          </p:cNvPr>
          <p:cNvSpPr/>
          <p:nvPr/>
        </p:nvSpPr>
        <p:spPr>
          <a:xfrm>
            <a:off x="7195713" y="2492839"/>
            <a:ext cx="1082220" cy="928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F2D68-21B9-449A-B24C-7B716BB5D74C}"/>
              </a:ext>
            </a:extLst>
          </p:cNvPr>
          <p:cNvSpPr/>
          <p:nvPr/>
        </p:nvSpPr>
        <p:spPr>
          <a:xfrm>
            <a:off x="3182811" y="2317456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E5D353-7C82-4988-AD8F-E4D026AFD2E1}"/>
              </a:ext>
            </a:extLst>
          </p:cNvPr>
          <p:cNvSpPr/>
          <p:nvPr/>
        </p:nvSpPr>
        <p:spPr>
          <a:xfrm>
            <a:off x="2150073" y="2296295"/>
            <a:ext cx="820094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69913D-F58D-48F3-9876-BF7FBE833C6A}"/>
              </a:ext>
            </a:extLst>
          </p:cNvPr>
          <p:cNvSpPr/>
          <p:nvPr/>
        </p:nvSpPr>
        <p:spPr>
          <a:xfrm>
            <a:off x="7204615" y="2418542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/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𝐹𝑝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𝑖𝑢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2EB9FEA-8CC1-40F3-AF9E-AEE07521B4FF}"/>
                  </a:ext>
                </a:extLst>
              </p:cNvPr>
              <p:cNvSpPr/>
              <p:nvPr/>
            </p:nvSpPr>
            <p:spPr>
              <a:xfrm>
                <a:off x="1105131" y="5368180"/>
                <a:ext cx="2652970" cy="413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2EB9FEA-8CC1-40F3-AF9E-AEE07521B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5368180"/>
                <a:ext cx="2652970" cy="413703"/>
              </a:xfrm>
              <a:prstGeom prst="rect">
                <a:avLst/>
              </a:prstGeom>
              <a:blipFill>
                <a:blip r:embed="rId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B1A460-8397-484D-9929-1FAD604E5A28}"/>
                  </a:ext>
                </a:extLst>
              </p:cNvPr>
              <p:cNvSpPr/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sampled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frequency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B1A460-8397-484D-9929-1FAD604E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  <a:blipFill>
                <a:blip r:embed="rId4"/>
                <a:stretch>
                  <a:fillRect l="-1328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838F3A-3C71-45DF-BC50-C7905E43BAB6}"/>
                  </a:ext>
                </a:extLst>
              </p:cNvPr>
              <p:cNvSpPr/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libri" panose="020F0502020204030204" pitchFamily="34" charset="0"/>
                  </a:rPr>
                  <a:t>sampled points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838F3A-3C71-45DF-BC50-C7905E43B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  <a:blipFill>
                <a:blip r:embed="rId5"/>
                <a:stretch>
                  <a:fillRect l="-365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D7482D-F58E-4DBC-83F6-BA14357E72F2}"/>
                  </a:ext>
                </a:extLst>
              </p:cNvPr>
              <p:cNvSpPr/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/>
                      <m:t>Discrete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Fourier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calculates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US" sz="2400"/>
                      <m:t>frequency</m:t>
                    </m:r>
                  </m:oMath>
                </a14:m>
                <a:r>
                  <a:rPr lang="en-GB" sz="2400" dirty="0"/>
                  <a:t> from data points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D7482D-F58E-4DBC-83F6-BA14357E7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  <a:blipFill>
                <a:blip r:embed="rId6"/>
                <a:stretch>
                  <a:fillRect l="-175" t="-10667" r="-43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B316FE1-26AF-4A8F-9DCA-1A753CF19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470F-70FE-4B88-8FAF-1DDE2C35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1D Discrete Fourier </a:t>
            </a:r>
            <a:r>
              <a:rPr lang="en-GB" dirty="0" err="1"/>
              <a:t>transfrom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C79D-CB8D-406D-861D-3048803934CF}"/>
              </a:ext>
            </a:extLst>
          </p:cNvPr>
          <p:cNvSpPr/>
          <p:nvPr/>
        </p:nvSpPr>
        <p:spPr>
          <a:xfrm>
            <a:off x="1105131" y="4792780"/>
            <a:ext cx="131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8CC1E-6FC6-43C3-8DE9-2B15E4B560F9}"/>
              </a:ext>
            </a:extLst>
          </p:cNvPr>
          <p:cNvSpPr/>
          <p:nvPr/>
        </p:nvSpPr>
        <p:spPr>
          <a:xfrm>
            <a:off x="7195713" y="2492839"/>
            <a:ext cx="1082220" cy="928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F2D68-21B9-449A-B24C-7B716BB5D74C}"/>
              </a:ext>
            </a:extLst>
          </p:cNvPr>
          <p:cNvSpPr/>
          <p:nvPr/>
        </p:nvSpPr>
        <p:spPr>
          <a:xfrm>
            <a:off x="3182811" y="2317456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E5D353-7C82-4988-AD8F-E4D026AFD2E1}"/>
              </a:ext>
            </a:extLst>
          </p:cNvPr>
          <p:cNvSpPr/>
          <p:nvPr/>
        </p:nvSpPr>
        <p:spPr>
          <a:xfrm>
            <a:off x="2150073" y="2296295"/>
            <a:ext cx="820094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69913D-F58D-48F3-9876-BF7FBE833C6A}"/>
              </a:ext>
            </a:extLst>
          </p:cNvPr>
          <p:cNvSpPr/>
          <p:nvPr/>
        </p:nvSpPr>
        <p:spPr>
          <a:xfrm>
            <a:off x="7204615" y="2418542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/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𝐹𝑝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𝑖𝑢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2EB9FEA-8CC1-40F3-AF9E-AEE07521B4FF}"/>
                  </a:ext>
                </a:extLst>
              </p:cNvPr>
              <p:cNvSpPr/>
              <p:nvPr/>
            </p:nvSpPr>
            <p:spPr>
              <a:xfrm>
                <a:off x="1105131" y="5368180"/>
                <a:ext cx="2652970" cy="413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2EB9FEA-8CC1-40F3-AF9E-AEE07521B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5368180"/>
                <a:ext cx="2652970" cy="413703"/>
              </a:xfrm>
              <a:prstGeom prst="rect">
                <a:avLst/>
              </a:prstGeom>
              <a:blipFill>
                <a:blip r:embed="rId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B1A460-8397-484D-9929-1FAD604E5A28}"/>
                  </a:ext>
                </a:extLst>
              </p:cNvPr>
              <p:cNvSpPr/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sampled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frequency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B1A460-8397-484D-9929-1FAD604E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  <a:blipFill>
                <a:blip r:embed="rId4"/>
                <a:stretch>
                  <a:fillRect l="-1328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838F3A-3C71-45DF-BC50-C7905E43BAB6}"/>
                  </a:ext>
                </a:extLst>
              </p:cNvPr>
              <p:cNvSpPr/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libri" panose="020F0502020204030204" pitchFamily="34" charset="0"/>
                  </a:rPr>
                  <a:t>sampled points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838F3A-3C71-45DF-BC50-C7905E43B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  <a:blipFill>
                <a:blip r:embed="rId5"/>
                <a:stretch>
                  <a:fillRect l="-365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D7482D-F58E-4DBC-83F6-BA14357E72F2}"/>
                  </a:ext>
                </a:extLst>
              </p:cNvPr>
              <p:cNvSpPr/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/>
                      <m:t>Discrete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Fourier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calculates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US" sz="2400"/>
                      <m:t>frequency</m:t>
                    </m:r>
                  </m:oMath>
                </a14:m>
                <a:r>
                  <a:rPr lang="en-GB" sz="2400" dirty="0"/>
                  <a:t> from data points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D7482D-F58E-4DBC-83F6-BA14357E7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  <a:blipFill>
                <a:blip r:embed="rId6"/>
                <a:stretch>
                  <a:fillRect l="-175" t="-10667" r="-43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18CAA0D-E0FE-41F2-868C-E64AA1A3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709C7F-0820-4C6B-AABD-ED46F27D6F55}"/>
              </a:ext>
            </a:extLst>
          </p:cNvPr>
          <p:cNvGrpSpPr/>
          <p:nvPr/>
        </p:nvGrpSpPr>
        <p:grpSpPr>
          <a:xfrm>
            <a:off x="5900954" y="1850935"/>
            <a:ext cx="8009411" cy="1495368"/>
            <a:chOff x="5900954" y="1850935"/>
            <a:chExt cx="8009411" cy="149536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2DFCF1-516B-4330-A3D8-5226D45F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0090" y="2460184"/>
              <a:ext cx="6010275" cy="7334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BFB11A-B8C8-41C9-84EA-992CCC1B3F51}"/>
                </a:ext>
              </a:extLst>
            </p:cNvPr>
            <p:cNvSpPr/>
            <p:nvPr/>
          </p:nvSpPr>
          <p:spPr>
            <a:xfrm>
              <a:off x="10484299" y="1850935"/>
              <a:ext cx="3388995" cy="149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982C9C-1D36-4FE9-AC94-41D208F1F4ED}"/>
                </a:ext>
              </a:extLst>
            </p:cNvPr>
            <p:cNvSpPr/>
            <p:nvPr/>
          </p:nvSpPr>
          <p:spPr>
            <a:xfrm>
              <a:off x="5900954" y="2565359"/>
              <a:ext cx="16866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ea typeface="Calibri" panose="020F0502020204030204" pitchFamily="34" charset="0"/>
                </a:rPr>
                <a:t>Comparison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D445-F2E9-41DE-9B1E-658BC8F1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Fireside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6DD0-A109-4ACE-BBFC-35D8B5CB3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Why/ how did you (I) get into biometrics?</a:t>
            </a:r>
          </a:p>
        </p:txBody>
      </p:sp>
    </p:spTree>
    <p:extLst>
      <p:ext uri="{BB962C8B-B14F-4D97-AF65-F5344CB8AC3E}">
        <p14:creationId xmlns:p14="http://schemas.microsoft.com/office/powerpoint/2010/main" val="407732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Transform Pair for Sampled Pulse</a:t>
            </a:r>
            <a:endParaRPr lang="en-GB" sz="3600" dirty="0"/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16379"/>
              </p:ext>
            </p:extLst>
          </p:nvPr>
        </p:nvGraphicFramePr>
        <p:xfrm>
          <a:off x="2175889" y="2956163"/>
          <a:ext cx="7951621" cy="4646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1528">
                <a:tc>
                  <a:txBody>
                    <a:bodyPr/>
                    <a:lstStyle/>
                    <a:p>
                      <a:pPr indent="381635">
                        <a:spcAft>
                          <a:spcPts val="0"/>
                        </a:spcAft>
                      </a:pP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2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(a) sampled pulse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(b) DFT of sampled pulse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032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08306"/>
              </p:ext>
            </p:extLst>
          </p:nvPr>
        </p:nvGraphicFramePr>
        <p:xfrm>
          <a:off x="2967031" y="2892216"/>
          <a:ext cx="334794" cy="33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Equation" r:id="rId3" imgW="164814" imgH="177492" progId="Equation.3">
                  <p:embed/>
                </p:oleObj>
              </mc:Choice>
              <mc:Fallback>
                <p:oleObj name="Equation" r:id="rId3" imgW="164814" imgH="17749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1" y="2892216"/>
                        <a:ext cx="334794" cy="334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51" name="Picture 1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35" y="2565822"/>
            <a:ext cx="4409078" cy="23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30113"/>
              </p:ext>
            </p:extLst>
          </p:nvPr>
        </p:nvGraphicFramePr>
        <p:xfrm>
          <a:off x="6096000" y="2893708"/>
          <a:ext cx="57883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Equation" r:id="rId6" imgW="279279" imgH="203112" progId="Equation.3">
                  <p:embed/>
                </p:oleObj>
              </mc:Choice>
              <mc:Fallback>
                <p:oleObj name="Equation" r:id="rId6" imgW="279279" imgH="20311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893708"/>
                        <a:ext cx="578833" cy="39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48" name="Picture 1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23" y="2526328"/>
            <a:ext cx="3576745" cy="2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895389" y="3540484"/>
            <a:ext cx="797031" cy="5156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773134" y="3278396"/>
            <a:ext cx="1528691" cy="89706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494484" y="40718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494484" y="40718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C24DC1-DF78-4DF3-93A9-E7E5249C2DC4}"/>
              </a:ext>
            </a:extLst>
          </p:cNvPr>
          <p:cNvSpPr/>
          <p:nvPr/>
        </p:nvSpPr>
        <p:spPr>
          <a:xfrm>
            <a:off x="4338320" y="1960859"/>
            <a:ext cx="3230880" cy="822981"/>
          </a:xfrm>
          <a:custGeom>
            <a:avLst/>
            <a:gdLst>
              <a:gd name="connsiteX0" fmla="*/ 0 w 3230880"/>
              <a:gd name="connsiteY0" fmla="*/ 802661 h 822981"/>
              <a:gd name="connsiteX1" fmla="*/ 1605280 w 3230880"/>
              <a:gd name="connsiteY1" fmla="*/ 21 h 822981"/>
              <a:gd name="connsiteX2" fmla="*/ 3230880 w 3230880"/>
              <a:gd name="connsiteY2" fmla="*/ 822981 h 8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0880" h="822981">
                <a:moveTo>
                  <a:pt x="0" y="802661"/>
                </a:moveTo>
                <a:cubicBezTo>
                  <a:pt x="533400" y="399647"/>
                  <a:pt x="1066800" y="-3366"/>
                  <a:pt x="1605280" y="21"/>
                </a:cubicBezTo>
                <a:cubicBezTo>
                  <a:pt x="2143760" y="3408"/>
                  <a:pt x="2983653" y="695981"/>
                  <a:pt x="3230880" y="82298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571AAA-F644-48C5-9197-316BAEA4F225}"/>
              </a:ext>
            </a:extLst>
          </p:cNvPr>
          <p:cNvSpPr/>
          <p:nvPr/>
        </p:nvSpPr>
        <p:spPr>
          <a:xfrm rot="10800000">
            <a:off x="4338320" y="5014488"/>
            <a:ext cx="3230880" cy="822981"/>
          </a:xfrm>
          <a:custGeom>
            <a:avLst/>
            <a:gdLst>
              <a:gd name="connsiteX0" fmla="*/ 0 w 3230880"/>
              <a:gd name="connsiteY0" fmla="*/ 802661 h 822981"/>
              <a:gd name="connsiteX1" fmla="*/ 1605280 w 3230880"/>
              <a:gd name="connsiteY1" fmla="*/ 21 h 822981"/>
              <a:gd name="connsiteX2" fmla="*/ 3230880 w 3230880"/>
              <a:gd name="connsiteY2" fmla="*/ 822981 h 82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0880" h="822981">
                <a:moveTo>
                  <a:pt x="0" y="802661"/>
                </a:moveTo>
                <a:cubicBezTo>
                  <a:pt x="533400" y="399647"/>
                  <a:pt x="1066800" y="-3366"/>
                  <a:pt x="1605280" y="21"/>
                </a:cubicBezTo>
                <a:cubicBezTo>
                  <a:pt x="2143760" y="3408"/>
                  <a:pt x="2983653" y="695981"/>
                  <a:pt x="3230880" y="82298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88CD8-D54B-49EA-9311-CEF693E2D76E}"/>
              </a:ext>
            </a:extLst>
          </p:cNvPr>
          <p:cNvSpPr/>
          <p:nvPr/>
        </p:nvSpPr>
        <p:spPr>
          <a:xfrm>
            <a:off x="7599576" y="5298710"/>
            <a:ext cx="4436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Inverse</a:t>
            </a:r>
            <a:r>
              <a:rPr lang="en-US" sz="2400" dirty="0">
                <a:solidFill>
                  <a:prstClr val="black"/>
                </a:solidFill>
              </a:rPr>
              <a:t> Discrete Fourier transform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F2E75-6005-4125-9526-5B8F8EEA39B8}"/>
              </a:ext>
            </a:extLst>
          </p:cNvPr>
          <p:cNvSpPr/>
          <p:nvPr/>
        </p:nvSpPr>
        <p:spPr>
          <a:xfrm>
            <a:off x="7569200" y="1955795"/>
            <a:ext cx="347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Discrete Fourier transform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5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604564"/>
              </p:ext>
            </p:extLst>
          </p:nvPr>
        </p:nvGraphicFramePr>
        <p:xfrm>
          <a:off x="598174" y="151516"/>
          <a:ext cx="11000268" cy="7323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5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10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7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(a) original sampled signal</a:t>
                      </a: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(b) first coefficient Fp</a:t>
                      </a:r>
                      <a:r>
                        <a:rPr lang="en-US" sz="2000" baseline="-25000">
                          <a:effectLst/>
                        </a:rPr>
                        <a:t>0</a:t>
                      </a: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0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42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(c) second coefficient Fp</a:t>
                      </a: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GB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(d) adding Fp</a:t>
                      </a:r>
                      <a:r>
                        <a:rPr lang="en-US" sz="2000" baseline="-25000">
                          <a:effectLst/>
                        </a:rPr>
                        <a:t>1</a:t>
                      </a:r>
                      <a:r>
                        <a:rPr lang="en-US" sz="2000">
                          <a:effectLst/>
                        </a:rPr>
                        <a:t> and Fp</a:t>
                      </a:r>
                      <a:r>
                        <a:rPr lang="en-US" sz="2000" baseline="-25000">
                          <a:effectLst/>
                        </a:rPr>
                        <a:t>0</a:t>
                      </a: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09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GB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10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(e) adding Fp</a:t>
                      </a:r>
                      <a:r>
                        <a:rPr lang="en-US" sz="2000" baseline="-25000" dirty="0">
                          <a:effectLst/>
                        </a:rPr>
                        <a:t>0</a:t>
                      </a:r>
                      <a:r>
                        <a:rPr lang="en-US" sz="2000" dirty="0">
                          <a:effectLst/>
                        </a:rPr>
                        <a:t>, Fp</a:t>
                      </a:r>
                      <a:r>
                        <a:rPr lang="en-US" sz="2000" baseline="-25000" dirty="0">
                          <a:effectLst/>
                        </a:rPr>
                        <a:t>1</a:t>
                      </a:r>
                      <a:r>
                        <a:rPr lang="en-US" sz="2000" dirty="0">
                          <a:effectLst/>
                        </a:rPr>
                        <a:t> , Fp</a:t>
                      </a:r>
                      <a:r>
                        <a:rPr lang="en-US" sz="2000" baseline="-25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 and Fp</a:t>
                      </a: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GB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(f) adding all six frequency components</a:t>
                      </a:r>
                      <a:endParaRPr lang="en-GB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0388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0" dirty="0">
                          <a:solidFill>
                            <a:srgbClr val="0000FF"/>
                          </a:solidFill>
                          <a:effectLst/>
                        </a:rPr>
                        <a:t>signal reconstruction </a:t>
                      </a:r>
                      <a:r>
                        <a:rPr lang="en-US" sz="2400" b="0" dirty="0">
                          <a:effectLst/>
                        </a:rPr>
                        <a:t>from its transform components</a:t>
                      </a:r>
                      <a:endParaRPr lang="en-GB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62" name="Picture 1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26" y="55724"/>
            <a:ext cx="2530760" cy="169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30" y="1985109"/>
            <a:ext cx="2467226" cy="167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61" y="3977394"/>
            <a:ext cx="3070796" cy="16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940" y="52723"/>
            <a:ext cx="3377876" cy="16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1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28" y="1942323"/>
            <a:ext cx="3557888" cy="18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48" y="3954930"/>
            <a:ext cx="3557888" cy="18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3079750" y="3406775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1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2D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Forward</a:t>
            </a:r>
            <a:r>
              <a:rPr lang="en-GB" sz="2400" dirty="0"/>
              <a:t> transform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/>
              <a:t>where	two dimensions of space, </a:t>
            </a:r>
            <a:r>
              <a:rPr lang="en-GB" sz="2400" i="1" dirty="0"/>
              <a:t>x </a:t>
            </a:r>
            <a:r>
              <a:rPr lang="en-GB" sz="2400" dirty="0"/>
              <a:t>and</a:t>
            </a:r>
            <a:r>
              <a:rPr lang="en-GB" sz="2400" i="1" dirty="0"/>
              <a:t> y</a:t>
            </a:r>
          </a:p>
          <a:p>
            <a:pPr marL="0" indent="0">
              <a:buNone/>
            </a:pPr>
            <a:r>
              <a:rPr lang="en-GB" sz="2400" dirty="0"/>
              <a:t>	two dimensions of frequency, </a:t>
            </a:r>
            <a:r>
              <a:rPr lang="en-GB" sz="2400" i="1" dirty="0"/>
              <a:t>u</a:t>
            </a:r>
            <a:r>
              <a:rPr lang="en-GB" sz="2400" dirty="0"/>
              <a:t> and</a:t>
            </a:r>
            <a:r>
              <a:rPr lang="en-GB" sz="2400" i="1" dirty="0"/>
              <a:t> v</a:t>
            </a:r>
          </a:p>
          <a:p>
            <a:pPr marL="0" indent="0">
              <a:buNone/>
            </a:pPr>
            <a:r>
              <a:rPr lang="en-GB" sz="2400" dirty="0"/>
              <a:t>	image </a:t>
            </a:r>
            <a:r>
              <a:rPr lang="en-GB" sz="2400" i="1" dirty="0" err="1"/>
              <a:t>N</a:t>
            </a:r>
            <a:r>
              <a:rPr lang="en-GB" sz="2400" dirty="0" err="1"/>
              <a:t>x</a:t>
            </a:r>
            <a:r>
              <a:rPr lang="en-GB" sz="2400" i="1" dirty="0" err="1"/>
              <a:t>N</a:t>
            </a:r>
            <a:r>
              <a:rPr lang="en-GB" sz="2400" dirty="0"/>
              <a:t> pixels </a:t>
            </a:r>
            <a:r>
              <a:rPr lang="en-GB" sz="2400" b="1" dirty="0" err="1"/>
              <a:t>P</a:t>
            </a:r>
            <a:r>
              <a:rPr lang="en-GB" sz="2400" i="1" baseline="-25000" dirty="0" err="1"/>
              <a:t>x,y</a:t>
            </a:r>
            <a:r>
              <a:rPr lang="en-GB" sz="2400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Inverse</a:t>
            </a:r>
            <a:r>
              <a:rPr lang="en-GB" sz="2400" dirty="0"/>
              <a:t> transform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40" y="1538923"/>
            <a:ext cx="4419600" cy="107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71" y="4490982"/>
            <a:ext cx="3676650" cy="923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58" y="4964327"/>
            <a:ext cx="28575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97106" y="4183059"/>
            <a:ext cx="122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r>
              <a:rPr lang="en-GB" sz="3600" dirty="0"/>
              <a:t>  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50584" y="2594920"/>
            <a:ext cx="5308241" cy="748917"/>
          </a:xfrm>
        </p:spPr>
        <p:txBody>
          <a:bodyPr>
            <a:normAutofit/>
          </a:bodyPr>
          <a:lstStyle/>
          <a:p>
            <a:r>
              <a:rPr lang="en-GB" sz="3600" dirty="0"/>
              <a:t>Reconstruction</a:t>
            </a:r>
          </a:p>
        </p:txBody>
      </p:sp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3290"/>
            <a:ext cx="8171502" cy="70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756697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is via (Fast) FFT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825625"/>
            <a:ext cx="10744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while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L&lt;cols </a:t>
            </a:r>
            <a:r>
              <a:rPr lang="en-GB" dirty="0">
                <a:solidFill>
                  <a:srgbClr val="228B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%iterate until log2(cols)-1 levels have been performed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j=1:2*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L:cols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228B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%do all the points in L/2 batches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i=1:L </a:t>
            </a:r>
            <a:r>
              <a:rPr lang="en-GB" dirty="0">
                <a:solidFill>
                  <a:srgbClr val="228B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%now do L butterflies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upp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(((j+1)/2)+i-1)=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(j+i-1)+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(j+L+i-1)*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exp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(-1j*2*pi*(i-1)/(L*2));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low(((j+1)/2)+i-1)=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(j+i-1)-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(j+L+i-1)*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exp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(-1j*2*pi*(i-1)/(L*2));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j=1:2*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L:cols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228B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%copy the components across, to the right places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i=1:L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(j+i-1)=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upp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(((j+1)/2)+i-1);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(j+L+i-1)=low(((j+1)/2)+i-1);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L=L*2; </a:t>
            </a:r>
            <a:r>
              <a:rPr lang="en-GB" dirty="0">
                <a:solidFill>
                  <a:srgbClr val="228B2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%and go and do the next level (up)</a:t>
            </a:r>
            <a:endParaRPr lang="en-GB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  <a:endParaRPr lang="en-GB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536" y="4544568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(this is a 1-D FFT)</a:t>
            </a:r>
          </a:p>
        </p:txBody>
      </p:sp>
    </p:spTree>
    <p:extLst>
      <p:ext uri="{BB962C8B-B14F-4D97-AF65-F5344CB8AC3E}">
        <p14:creationId xmlns:p14="http://schemas.microsoft.com/office/powerpoint/2010/main" val="23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807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Shift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98" y="1241376"/>
            <a:ext cx="9189329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9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1943-CE4D-413A-AA0D-2DA2D67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75FBD-2E76-4EF1-88FC-F56D1957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can go wrong with sampling?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does the discrete Fourier transform work, and help?</a:t>
            </a:r>
          </a:p>
        </p:txBody>
      </p:sp>
    </p:spTree>
    <p:extLst>
      <p:ext uri="{BB962C8B-B14F-4D97-AF65-F5344CB8AC3E}">
        <p14:creationId xmlns:p14="http://schemas.microsoft.com/office/powerpoint/2010/main" val="234095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901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Rotation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612976"/>
            <a:ext cx="9122840" cy="304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70264" y="4867276"/>
          <a:ext cx="5138737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4" imgW="1854000" imgH="444240" progId="Equation.DSMT4">
                  <p:embed/>
                </p:oleObj>
              </mc:Choice>
              <mc:Fallback>
                <p:oleObj name="Equation" r:id="rId4" imgW="1854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4" y="4867276"/>
                        <a:ext cx="5138737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</p:spPr>
        <p:txBody>
          <a:bodyPr/>
          <a:lstStyle/>
          <a:p>
            <a:r>
              <a:rPr lang="en-GB" sz="3600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236720" cy="106171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Fourier gives access to </a:t>
            </a:r>
            <a:r>
              <a:rPr lang="en-GB" sz="2400" dirty="0">
                <a:solidFill>
                  <a:srgbClr val="0070C0"/>
                </a:solidFill>
              </a:rPr>
              <a:t>frequency</a:t>
            </a:r>
            <a:r>
              <a:rPr lang="en-GB" sz="2400" dirty="0"/>
              <a:t> components</a:t>
            </a:r>
          </a:p>
          <a:p>
            <a:endParaRPr lang="en-GB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00" y="3645024"/>
            <a:ext cx="922705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TLO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9432" y="1321336"/>
            <a:ext cx="2016224" cy="2016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773"/>
            <a:ext cx="10515600" cy="1325563"/>
          </a:xfrm>
        </p:spPr>
        <p:txBody>
          <a:bodyPr/>
          <a:lstStyle/>
          <a:p>
            <a:r>
              <a:rPr lang="en-GB" dirty="0"/>
              <a:t>Other 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44" y="3363018"/>
            <a:ext cx="8661083" cy="2770491"/>
          </a:xfrm>
          <a:prstGeom prst="rect">
            <a:avLst/>
          </a:prstGeom>
        </p:spPr>
      </p:pic>
      <p:pic>
        <p:nvPicPr>
          <p:cNvPr id="10" name="Picture 9" descr="../../Images/Chapter2/Results/Fig_Code2_3/a_InputImag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993" y="1691582"/>
            <a:ext cx="1695387" cy="1672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91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6245225"/>
            <a:ext cx="1905000" cy="457200"/>
          </a:xfrm>
        </p:spPr>
        <p:txBody>
          <a:bodyPr/>
          <a:lstStyle/>
          <a:p>
            <a:pPr>
              <a:defRPr/>
            </a:pPr>
            <a:fld id="{062C6BAB-EC33-405D-9E56-D10F5EF3E071}" type="slidenum">
              <a:rPr lang="en-US">
                <a:solidFill>
                  <a:srgbClr val="01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10000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447800"/>
            <a:ext cx="8610600" cy="4114800"/>
          </a:xfrm>
          <a:noFill/>
        </p:spPr>
        <p:txBody>
          <a:bodyPr/>
          <a:lstStyle/>
          <a:p>
            <a:pPr>
              <a:lnSpc>
                <a:spcPct val="130000"/>
              </a:lnSpc>
              <a:buClr>
                <a:srgbClr val="0000CC"/>
              </a:buClr>
            </a:pPr>
            <a:r>
              <a:rPr lang="en-GB" dirty="0"/>
              <a:t>Extended </a:t>
            </a:r>
            <a:r>
              <a:rPr lang="en-GB" dirty="0" err="1"/>
              <a:t>pendular</a:t>
            </a:r>
            <a:r>
              <a:rPr lang="en-GB" dirty="0"/>
              <a:t> thigh-model, based on angles </a:t>
            </a:r>
          </a:p>
          <a:p>
            <a:pPr>
              <a:lnSpc>
                <a:spcPct val="130000"/>
              </a:lnSpc>
              <a:buClr>
                <a:srgbClr val="0000CC"/>
              </a:buClr>
            </a:pPr>
            <a:r>
              <a:rPr lang="en-GB" dirty="0"/>
              <a:t>Uses forced oscillator/ bilateral symmetry/ phase coupling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GB" dirty="0"/>
              <a:t>Modelling Gait(s)</a:t>
            </a:r>
            <a:endParaRPr lang="en-US" dirty="0"/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>
            <a:off x="2378075" y="2955925"/>
            <a:ext cx="806450" cy="1068388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74" name="Line 7"/>
          <p:cNvSpPr>
            <a:spLocks noChangeShapeType="1"/>
          </p:cNvSpPr>
          <p:nvPr/>
        </p:nvSpPr>
        <p:spPr bwMode="auto">
          <a:xfrm flipH="1">
            <a:off x="2459039" y="4024314"/>
            <a:ext cx="725487" cy="1279525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 type="oval" w="med" len="med"/>
            <a:tailEnd type="oval" w="med" len="med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75" name="Line 8"/>
          <p:cNvSpPr>
            <a:spLocks noChangeShapeType="1"/>
          </p:cNvSpPr>
          <p:nvPr/>
        </p:nvSpPr>
        <p:spPr bwMode="auto">
          <a:xfrm>
            <a:off x="2378075" y="2955926"/>
            <a:ext cx="0" cy="1209675"/>
          </a:xfrm>
          <a:prstGeom prst="line">
            <a:avLst/>
          </a:prstGeom>
          <a:noFill/>
          <a:ln w="57150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76" name="Line 9"/>
          <p:cNvSpPr>
            <a:spLocks noChangeShapeType="1"/>
          </p:cNvSpPr>
          <p:nvPr/>
        </p:nvSpPr>
        <p:spPr bwMode="auto">
          <a:xfrm>
            <a:off x="3184526" y="4024313"/>
            <a:ext cx="15875" cy="1339850"/>
          </a:xfrm>
          <a:prstGeom prst="line">
            <a:avLst/>
          </a:prstGeom>
          <a:noFill/>
          <a:ln w="57150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77" name="Text Box 10"/>
          <p:cNvSpPr txBox="1">
            <a:spLocks noChangeArrowheads="1"/>
          </p:cNvSpPr>
          <p:nvPr/>
        </p:nvSpPr>
        <p:spPr bwMode="auto">
          <a:xfrm>
            <a:off x="2743200" y="4692650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en-GB" sz="2400" i="1" baseline="-2500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83978" name="Text Box 11"/>
          <p:cNvSpPr txBox="1">
            <a:spLocks noChangeArrowheads="1"/>
          </p:cNvSpPr>
          <p:nvPr/>
        </p:nvSpPr>
        <p:spPr bwMode="auto">
          <a:xfrm>
            <a:off x="2459038" y="3597275"/>
            <a:ext cx="5635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GB" sz="2400" i="1" baseline="-2500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83979" name="Freeform 12"/>
          <p:cNvSpPr>
            <a:spLocks/>
          </p:cNvSpPr>
          <p:nvPr/>
        </p:nvSpPr>
        <p:spPr bwMode="auto">
          <a:xfrm>
            <a:off x="2378076" y="3382964"/>
            <a:ext cx="322263" cy="153987"/>
          </a:xfrm>
          <a:custGeom>
            <a:avLst/>
            <a:gdLst>
              <a:gd name="T0" fmla="*/ 0 w 192"/>
              <a:gd name="T1" fmla="*/ 105230882 h 104"/>
              <a:gd name="T2" fmla="*/ 270452528 w 192"/>
              <a:gd name="T3" fmla="*/ 210461763 h 104"/>
              <a:gd name="T4" fmla="*/ 540903377 w 192"/>
              <a:gd name="T5" fmla="*/ 0 h 104"/>
              <a:gd name="T6" fmla="*/ 0 60000 65536"/>
              <a:gd name="T7" fmla="*/ 0 60000 65536"/>
              <a:gd name="T8" fmla="*/ 0 60000 65536"/>
              <a:gd name="T9" fmla="*/ 0 w 192"/>
              <a:gd name="T10" fmla="*/ 0 h 104"/>
              <a:gd name="T11" fmla="*/ 192 w 192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104">
                <a:moveTo>
                  <a:pt x="0" y="48"/>
                </a:moveTo>
                <a:cubicBezTo>
                  <a:pt x="32" y="76"/>
                  <a:pt x="64" y="104"/>
                  <a:pt x="96" y="96"/>
                </a:cubicBezTo>
                <a:cubicBezTo>
                  <a:pt x="128" y="88"/>
                  <a:pt x="160" y="44"/>
                  <a:pt x="192" y="0"/>
                </a:cubicBezTo>
              </a:path>
            </a:pathLst>
          </a:custGeom>
          <a:noFill/>
          <a:ln w="381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80" name="Freeform 13"/>
          <p:cNvSpPr>
            <a:spLocks/>
          </p:cNvSpPr>
          <p:nvPr/>
        </p:nvSpPr>
        <p:spPr bwMode="auto">
          <a:xfrm rot="538358">
            <a:off x="2941638" y="4379914"/>
            <a:ext cx="258762" cy="111125"/>
          </a:xfrm>
          <a:custGeom>
            <a:avLst/>
            <a:gdLst>
              <a:gd name="T0" fmla="*/ 0 w 288"/>
              <a:gd name="T1" fmla="*/ 54801722 h 104"/>
              <a:gd name="T2" fmla="*/ 116246112 w 288"/>
              <a:gd name="T3" fmla="*/ 109604512 h 104"/>
              <a:gd name="T4" fmla="*/ 232492224 w 288"/>
              <a:gd name="T5" fmla="*/ 0 h 104"/>
              <a:gd name="T6" fmla="*/ 0 60000 65536"/>
              <a:gd name="T7" fmla="*/ 0 60000 65536"/>
              <a:gd name="T8" fmla="*/ 0 60000 65536"/>
              <a:gd name="T9" fmla="*/ 0 w 288"/>
              <a:gd name="T10" fmla="*/ 0 h 104"/>
              <a:gd name="T11" fmla="*/ 288 w 288"/>
              <a:gd name="T12" fmla="*/ 104 h 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04">
                <a:moveTo>
                  <a:pt x="0" y="48"/>
                </a:moveTo>
                <a:cubicBezTo>
                  <a:pt x="48" y="76"/>
                  <a:pt x="96" y="104"/>
                  <a:pt x="144" y="96"/>
                </a:cubicBezTo>
                <a:cubicBezTo>
                  <a:pt x="192" y="88"/>
                  <a:pt x="240" y="44"/>
                  <a:pt x="288" y="0"/>
                </a:cubicBezTo>
              </a:path>
            </a:pathLst>
          </a:custGeom>
          <a:noFill/>
          <a:ln w="381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81" name="Text Box 14"/>
          <p:cNvSpPr txBox="1">
            <a:spLocks noChangeArrowheads="1"/>
          </p:cNvSpPr>
          <p:nvPr/>
        </p:nvSpPr>
        <p:spPr bwMode="auto">
          <a:xfrm>
            <a:off x="2940050" y="3170238"/>
            <a:ext cx="5667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 i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GB" sz="2400" i="1" baseline="-2500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83982" name="Text Box 15"/>
          <p:cNvSpPr txBox="1">
            <a:spLocks noChangeArrowheads="1"/>
          </p:cNvSpPr>
          <p:nvPr/>
        </p:nvSpPr>
        <p:spPr bwMode="auto">
          <a:xfrm>
            <a:off x="2217738" y="4449763"/>
            <a:ext cx="5635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 i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en-GB" sz="2400" i="1" baseline="-2500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83983" name="Text Box 16"/>
          <p:cNvSpPr txBox="1">
            <a:spLocks noChangeArrowheads="1"/>
          </p:cNvSpPr>
          <p:nvPr/>
        </p:nvSpPr>
        <p:spPr bwMode="auto">
          <a:xfrm>
            <a:off x="1814514" y="2743200"/>
            <a:ext cx="4032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 b="1">
                <a:solidFill>
                  <a:srgbClr val="0000CC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83984" name="Text Box 17"/>
          <p:cNvSpPr txBox="1">
            <a:spLocks noChangeArrowheads="1"/>
          </p:cNvSpPr>
          <p:nvPr/>
        </p:nvSpPr>
        <p:spPr bwMode="auto">
          <a:xfrm>
            <a:off x="3276600" y="3751263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 i="1">
                <a:solidFill>
                  <a:srgbClr val="0000CC"/>
                </a:solidFill>
                <a:latin typeface="Times New Roman" pitchFamily="18" charset="0"/>
              </a:rPr>
              <a:t>m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83985" name="Text Box 18"/>
          <p:cNvSpPr txBox="1">
            <a:spLocks noChangeArrowheads="1"/>
          </p:cNvSpPr>
          <p:nvPr/>
        </p:nvSpPr>
        <p:spPr bwMode="auto">
          <a:xfrm>
            <a:off x="1676400" y="5027613"/>
            <a:ext cx="609600" cy="4699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400" i="1">
                <a:solidFill>
                  <a:srgbClr val="0000CC"/>
                </a:solidFill>
                <a:latin typeface="Times New Roman" pitchFamily="18" charset="0"/>
              </a:rPr>
              <a:t>m</a:t>
            </a:r>
            <a:r>
              <a:rPr lang="en-GB" sz="2400" i="1" baseline="-25000">
                <a:solidFill>
                  <a:srgbClr val="0000CC"/>
                </a:solidFill>
                <a:latin typeface="Times New Roman" pitchFamily="18" charset="0"/>
              </a:rPr>
              <a:t>K</a:t>
            </a:r>
          </a:p>
        </p:txBody>
      </p:sp>
      <p:pic>
        <p:nvPicPr>
          <p:cNvPr id="83986" name="Picture 20" descr="QK_W_Label_AnalMod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667000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7" name="Picture 24" descr="WalkSuperImposed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2590800"/>
            <a:ext cx="190500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8" name="Picture 25" descr="RunSuperImposed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4114800"/>
            <a:ext cx="18288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90" name="Text Box 27"/>
          <p:cNvSpPr txBox="1">
            <a:spLocks noChangeArrowheads="1"/>
          </p:cNvSpPr>
          <p:nvPr/>
        </p:nvSpPr>
        <p:spPr bwMode="auto">
          <a:xfrm>
            <a:off x="5602515" y="6176964"/>
            <a:ext cx="3582125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sz="1600" dirty="0">
                <a:solidFill>
                  <a:schemeClr val="bg1"/>
                </a:solidFill>
              </a:rPr>
              <a:t>Yam, Nixon and Carter, </a:t>
            </a:r>
            <a:r>
              <a:rPr kumimoji="1" lang="en-US" sz="1600" i="1" dirty="0">
                <a:solidFill>
                  <a:schemeClr val="bg1"/>
                </a:solidFill>
              </a:rPr>
              <a:t>AVBPA </a:t>
            </a:r>
            <a:r>
              <a:rPr kumimoji="1" lang="en-US" sz="1600" dirty="0">
                <a:solidFill>
                  <a:schemeClr val="bg1"/>
                </a:solidFill>
              </a:rPr>
              <a:t>2001</a:t>
            </a:r>
            <a:r>
              <a:rPr kumimoji="1" lang="en-US" sz="1600" i="1" dirty="0">
                <a:solidFill>
                  <a:schemeClr val="bg1"/>
                </a:solidFill>
              </a:rPr>
              <a:t>, </a:t>
            </a:r>
            <a:r>
              <a:rPr kumimoji="1" lang="en-US" sz="1600" i="1" dirty="0" err="1">
                <a:solidFill>
                  <a:schemeClr val="bg1"/>
                </a:solidFill>
              </a:rPr>
              <a:t>Patt</a:t>
            </a:r>
            <a:r>
              <a:rPr kumimoji="1" lang="en-US" sz="1600" i="1" dirty="0">
                <a:solidFill>
                  <a:schemeClr val="bg1"/>
                </a:solidFill>
              </a:rPr>
              <a:t>. </a:t>
            </a:r>
            <a:r>
              <a:rPr kumimoji="1" lang="en-US" sz="1600" i="1" dirty="0" err="1">
                <a:solidFill>
                  <a:schemeClr val="bg1"/>
                </a:solidFill>
              </a:rPr>
              <a:t>Recog</a:t>
            </a:r>
            <a:r>
              <a:rPr kumimoji="1" lang="en-US" sz="1600" i="1" dirty="0">
                <a:solidFill>
                  <a:schemeClr val="bg1"/>
                </a:solidFill>
              </a:rPr>
              <a:t>. </a:t>
            </a:r>
            <a:r>
              <a:rPr kumimoji="1" lang="en-US" sz="1600" dirty="0">
                <a:solidFill>
                  <a:schemeClr val="bg1"/>
                </a:solidFill>
              </a:rPr>
              <a:t>2004</a:t>
            </a:r>
          </a:p>
        </p:txBody>
      </p:sp>
      <p:sp>
        <p:nvSpPr>
          <p:cNvPr id="83991" name="Rectangle 28"/>
          <p:cNvSpPr>
            <a:spLocks noChangeArrowheads="1"/>
          </p:cNvSpPr>
          <p:nvPr/>
        </p:nvSpPr>
        <p:spPr bwMode="auto">
          <a:xfrm>
            <a:off x="7678738" y="2598738"/>
            <a:ext cx="1930400" cy="147955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3992" name="Rectangle 29"/>
          <p:cNvSpPr>
            <a:spLocks noChangeArrowheads="1"/>
          </p:cNvSpPr>
          <p:nvPr/>
        </p:nvSpPr>
        <p:spPr bwMode="auto">
          <a:xfrm>
            <a:off x="8528050" y="4114800"/>
            <a:ext cx="1828800" cy="159385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25" name="Line 2"/>
          <p:cNvSpPr>
            <a:spLocks noChangeShapeType="1"/>
          </p:cNvSpPr>
          <p:nvPr/>
        </p:nvSpPr>
        <p:spPr bwMode="invGray">
          <a:xfrm>
            <a:off x="1981200" y="1219200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invGray">
          <a:xfrm>
            <a:off x="2002974" y="6132192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27" name="Slide Number Placeholder 5"/>
          <p:cNvSpPr txBox="1">
            <a:spLocks/>
          </p:cNvSpPr>
          <p:nvPr/>
        </p:nvSpPr>
        <p:spPr bwMode="auto">
          <a:xfrm>
            <a:off x="3276600" y="62452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F9B228-9824-4E70-B1E4-85163899C329}" type="slidenum">
              <a:rPr kumimoji="1" lang="en-US" sz="1400">
                <a:solidFill>
                  <a:srgbClr val="01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kumimoji="1" lang="en-US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2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6245225"/>
            <a:ext cx="1905000" cy="457200"/>
          </a:xfrm>
        </p:spPr>
        <p:txBody>
          <a:bodyPr/>
          <a:lstStyle/>
          <a:p>
            <a:pPr>
              <a:defRPr/>
            </a:pPr>
            <a:fld id="{EB33CC19-2E7D-4882-8FCD-0F0F4B71678A}" type="slidenum">
              <a:rPr lang="en-US">
                <a:solidFill>
                  <a:srgbClr val="01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1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64886"/>
            <a:ext cx="7772400" cy="762000"/>
          </a:xfrm>
        </p:spPr>
        <p:txBody>
          <a:bodyPr/>
          <a:lstStyle/>
          <a:p>
            <a:pPr algn="ctr"/>
            <a:r>
              <a:rPr lang="en-US" dirty="0"/>
              <a:t>Modeling the Thigh’s Motion 1</a:t>
            </a:r>
            <a:endParaRPr lang="en-GB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4114800" y="4955717"/>
          <a:ext cx="35512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6" imgW="1346040" imgH="228600" progId="">
                  <p:embed/>
                </p:oleObj>
              </mc:Choice>
              <mc:Fallback>
                <p:oleObj name="Equation" r:id="rId6" imgW="134604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955717"/>
                        <a:ext cx="35512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5558" name="shm model.AVI">
            <a:hlinkClick r:id="" action="ppaction://media"/>
          </p:cNvPr>
          <p:cNvPicPr>
            <a:picLocks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463925" y="1517191"/>
            <a:ext cx="5265738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2"/>
          <p:cNvSpPr>
            <a:spLocks noChangeShapeType="1"/>
          </p:cNvSpPr>
          <p:nvPr/>
        </p:nvSpPr>
        <p:spPr bwMode="invGray">
          <a:xfrm>
            <a:off x="1981200" y="1219200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invGray">
          <a:xfrm>
            <a:off x="2002974" y="6132192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 bwMode="auto">
          <a:xfrm>
            <a:off x="3276600" y="62452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F9B228-9824-4E70-B1E4-85163899C329}" type="slidenum">
              <a:rPr kumimoji="1" lang="en-US" sz="1400">
                <a:solidFill>
                  <a:srgbClr val="01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55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355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5558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555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6245225"/>
            <a:ext cx="1905000" cy="457200"/>
          </a:xfrm>
        </p:spPr>
        <p:txBody>
          <a:bodyPr/>
          <a:lstStyle/>
          <a:p>
            <a:pPr>
              <a:defRPr/>
            </a:pPr>
            <a:fld id="{DE7B11D0-3800-4E6A-99C9-7ADBF676ABDB}" type="slidenum">
              <a:rPr lang="en-US">
                <a:solidFill>
                  <a:srgbClr val="01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10000"/>
              </a:solidFill>
            </a:endParaRPr>
          </a:p>
        </p:txBody>
      </p: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26670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kumimoji="1" lang="en-GB" sz="4800" b="1">
              <a:solidFill>
                <a:srgbClr val="0000FF"/>
              </a:solidFill>
              <a:latin typeface="Arial Narrow" pitchFamily="34" charset="0"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3719514" y="4916489"/>
          <a:ext cx="47513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Equation" r:id="rId6" imgW="1384200" imgH="190440" progId="">
                  <p:embed/>
                </p:oleObj>
              </mc:Choice>
              <mc:Fallback>
                <p:oleObj name="Equation" r:id="rId6" imgW="1384200" imgH="190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4" y="4916489"/>
                        <a:ext cx="475138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4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6582" name="mov shm model.AVI">
            <a:hlinkClick r:id="" action="ppaction://media"/>
          </p:cNvPr>
          <p:cNvPicPr>
            <a:picLocks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476625" y="1575248"/>
            <a:ext cx="52387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64886"/>
            <a:ext cx="7772400" cy="762000"/>
          </a:xfrm>
        </p:spPr>
        <p:txBody>
          <a:bodyPr/>
          <a:lstStyle/>
          <a:p>
            <a:pPr algn="ctr"/>
            <a:r>
              <a:rPr lang="en-US" dirty="0"/>
              <a:t>Modeling the Thigh’s Motion 2</a:t>
            </a:r>
            <a:endParaRPr lang="en-GB" dirty="0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invGray">
          <a:xfrm>
            <a:off x="1981200" y="1219200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invGray">
          <a:xfrm>
            <a:off x="2002974" y="6132192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 bwMode="auto">
          <a:xfrm>
            <a:off x="3276600" y="62452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F9B228-9824-4E70-B1E4-85163899C329}" type="slidenum">
              <a:rPr kumimoji="1" lang="en-US" sz="1400">
                <a:solidFill>
                  <a:srgbClr val="01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kumimoji="1" lang="en-US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65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365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6582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658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6245225"/>
            <a:ext cx="1905000" cy="457200"/>
          </a:xfrm>
        </p:spPr>
        <p:txBody>
          <a:bodyPr/>
          <a:lstStyle/>
          <a:p>
            <a:pPr>
              <a:defRPr/>
            </a:pPr>
            <a:fld id="{808B430C-E14B-47BC-924A-41F53DA620D3}" type="slidenum">
              <a:rPr lang="en-US">
                <a:solidFill>
                  <a:srgbClr val="01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10000"/>
              </a:solidFill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2438400" y="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kumimoji="1" lang="en-GB" sz="3200" b="1">
              <a:solidFill>
                <a:srgbClr val="0033CC"/>
              </a:solidFill>
              <a:latin typeface="Arial Narrow" pitchFamily="34" charset="0"/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3284538" y="4651375"/>
          <a:ext cx="5624512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Equation" r:id="rId6" imgW="1726920" imgH="368280" progId="">
                  <p:embed/>
                </p:oleObj>
              </mc:Choice>
              <mc:Fallback>
                <p:oleObj name="Equation" r:id="rId6" imgW="1726920" imgH="36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4651375"/>
                        <a:ext cx="5624512" cy="1195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7606" name="hip mov shm 3.AVI">
            <a:hlinkClick r:id="" action="ppaction://media"/>
          </p:cNvPr>
          <p:cNvPicPr>
            <a:picLocks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490914" y="1416500"/>
            <a:ext cx="521017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09800" y="264886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3200" kern="0" dirty="0">
                <a:solidFill>
                  <a:srgbClr val="010000"/>
                </a:solidFill>
                <a:latin typeface="Arial Narrow"/>
              </a:rPr>
              <a:t>Modeling the Thigh’s Motion 3</a:t>
            </a:r>
            <a:endParaRPr kumimoji="1" lang="en-GB" sz="3200" kern="0" dirty="0">
              <a:solidFill>
                <a:srgbClr val="010000"/>
              </a:solidFill>
              <a:latin typeface="Arial Narrow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invGray">
          <a:xfrm>
            <a:off x="1981200" y="1219200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invGray">
          <a:xfrm>
            <a:off x="2002974" y="6132192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 bwMode="auto">
          <a:xfrm>
            <a:off x="3276600" y="62452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F9B228-9824-4E70-B1E4-85163899C329}" type="slidenum">
              <a:rPr kumimoji="1" lang="en-US" sz="1400">
                <a:solidFill>
                  <a:srgbClr val="01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kumimoji="1" lang="en-US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5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76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376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760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760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276600" y="6245225"/>
            <a:ext cx="1905000" cy="457200"/>
          </a:xfrm>
        </p:spPr>
        <p:txBody>
          <a:bodyPr/>
          <a:lstStyle/>
          <a:p>
            <a:pPr>
              <a:defRPr/>
            </a:pPr>
            <a:fld id="{0E7CC2C0-B34D-4385-8C38-436F78983782}" type="slidenum">
              <a:rPr lang="en-US">
                <a:solidFill>
                  <a:srgbClr val="01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10000"/>
              </a:solidFill>
            </a:endParaRPr>
          </a:p>
        </p:txBody>
      </p:sp>
      <p:sp>
        <p:nvSpPr>
          <p:cNvPr id="82949" name="Rectangle 4"/>
          <p:cNvSpPr>
            <a:spLocks noChangeArrowheads="1"/>
          </p:cNvSpPr>
          <p:nvPr/>
        </p:nvSpPr>
        <p:spPr bwMode="auto">
          <a:xfrm>
            <a:off x="2697163" y="6477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kumimoji="1" lang="en-GB" sz="4800" b="1">
              <a:solidFill>
                <a:srgbClr val="0033CC"/>
              </a:solidFill>
              <a:latin typeface="Arial Narrow" pitchFamily="34" charset="0"/>
            </a:endParaRPr>
          </a:p>
        </p:txBody>
      </p:sp>
      <p:pic>
        <p:nvPicPr>
          <p:cNvPr id="538629" name="dave hurley nopics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900238" y="1639888"/>
            <a:ext cx="3695700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8630" name="dave hurley.AVI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6583362" y="1590355"/>
            <a:ext cx="3708400" cy="277177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64886"/>
            <a:ext cx="7772400" cy="762000"/>
          </a:xfrm>
        </p:spPr>
        <p:txBody>
          <a:bodyPr/>
          <a:lstStyle/>
          <a:p>
            <a:pPr algn="ctr"/>
            <a:r>
              <a:rPr lang="en-US" dirty="0"/>
              <a:t>Validity?</a:t>
            </a:r>
            <a:endParaRPr lang="en-GB" dirty="0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invGray">
          <a:xfrm>
            <a:off x="1981200" y="1219200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invGray">
          <a:xfrm>
            <a:off x="2002974" y="6132192"/>
            <a:ext cx="8229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GB" sz="2400">
              <a:solidFill>
                <a:srgbClr val="009999"/>
              </a:solidFill>
              <a:latin typeface="Times New Roman" pitchFamily="18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 bwMode="auto">
          <a:xfrm>
            <a:off x="3276600" y="62452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F9B228-9824-4E70-B1E4-85163899C329}" type="slidenum">
              <a:rPr kumimoji="1" lang="en-US" sz="1400">
                <a:solidFill>
                  <a:srgbClr val="01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kumimoji="1" lang="en-US" sz="1400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4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500" fill="hold"/>
                                        <p:tgtEl>
                                          <p:spTgt spid="5386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6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250" fill="hold"/>
                                        <p:tgtEl>
                                          <p:spTgt spid="5386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8629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386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386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8629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3863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386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386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863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870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Applications of 2D 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0000FF"/>
                </a:solidFill>
              </a:rPr>
              <a:t>Understanding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0000FF"/>
                </a:solidFill>
              </a:rPr>
              <a:t>analysis</a:t>
            </a:r>
          </a:p>
          <a:p>
            <a:r>
              <a:rPr lang="en-GB" sz="2400" dirty="0">
                <a:solidFill>
                  <a:srgbClr val="0000FF"/>
                </a:solidFill>
              </a:rPr>
              <a:t>Speeding</a:t>
            </a:r>
            <a:r>
              <a:rPr lang="en-GB" sz="2400" dirty="0"/>
              <a:t> up algorithms</a:t>
            </a:r>
          </a:p>
          <a:p>
            <a:r>
              <a:rPr lang="en-GB" sz="2400" dirty="0"/>
              <a:t>Representation (</a:t>
            </a:r>
            <a:r>
              <a:rPr lang="en-GB" sz="2400" dirty="0">
                <a:solidFill>
                  <a:srgbClr val="0000FF"/>
                </a:solidFill>
              </a:rPr>
              <a:t>invariance</a:t>
            </a:r>
            <a:r>
              <a:rPr lang="en-GB" sz="2400" dirty="0"/>
              <a:t>)</a:t>
            </a:r>
          </a:p>
          <a:p>
            <a:r>
              <a:rPr lang="en-GB" sz="2400" dirty="0">
                <a:solidFill>
                  <a:srgbClr val="0000FF"/>
                </a:solidFill>
              </a:rPr>
              <a:t>Coding</a:t>
            </a:r>
          </a:p>
          <a:p>
            <a:r>
              <a:rPr lang="en-GB" sz="2400" dirty="0">
                <a:solidFill>
                  <a:srgbClr val="0000FF"/>
                </a:solidFill>
              </a:rPr>
              <a:t>Recognition</a:t>
            </a:r>
            <a:r>
              <a:rPr lang="en-GB" sz="2400" dirty="0"/>
              <a:t>/ understanding (e.g. texture)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2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4016-E954-4464-BCDB-A5F04BE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8B28-0663-46A4-8138-36FCB9DF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7450" cy="4351338"/>
          </a:xfrm>
        </p:spPr>
        <p:txBody>
          <a:bodyPr/>
          <a:lstStyle/>
          <a:p>
            <a:pPr marL="809625" indent="-809625">
              <a:buNone/>
            </a:pPr>
            <a:r>
              <a:rPr lang="en-GB" dirty="0"/>
              <a:t>1 – need to </a:t>
            </a:r>
            <a:r>
              <a:rPr lang="en-GB" dirty="0">
                <a:solidFill>
                  <a:srgbClr val="0000FF"/>
                </a:solidFill>
              </a:rPr>
              <a:t>sample</a:t>
            </a:r>
            <a:r>
              <a:rPr lang="en-GB" dirty="0"/>
              <a:t> at a high enough frequency</a:t>
            </a:r>
          </a:p>
          <a:p>
            <a:pPr marL="809625" indent="-809625">
              <a:buNone/>
            </a:pPr>
            <a:r>
              <a:rPr lang="en-GB" dirty="0"/>
              <a:t>2 – </a:t>
            </a:r>
            <a:r>
              <a:rPr lang="en-GB" dirty="0">
                <a:solidFill>
                  <a:srgbClr val="0000FF"/>
                </a:solidFill>
              </a:rPr>
              <a:t>aliasing</a:t>
            </a:r>
            <a:r>
              <a:rPr lang="en-GB" dirty="0"/>
              <a:t> corrupts image information</a:t>
            </a:r>
          </a:p>
          <a:p>
            <a:pPr marL="809625" indent="-809625">
              <a:buNone/>
            </a:pPr>
            <a:r>
              <a:rPr lang="en-GB" dirty="0"/>
              <a:t>3 – </a:t>
            </a:r>
            <a:r>
              <a:rPr lang="en-GB" dirty="0">
                <a:solidFill>
                  <a:srgbClr val="0000FF"/>
                </a:solidFill>
              </a:rPr>
              <a:t>discrete Fourier </a:t>
            </a:r>
            <a:r>
              <a:rPr lang="en-GB" dirty="0"/>
              <a:t>allows analysis and understanding</a:t>
            </a:r>
          </a:p>
          <a:p>
            <a:pPr marL="809625" indent="-809625">
              <a:buNone/>
            </a:pPr>
            <a:r>
              <a:rPr lang="en-GB" dirty="0"/>
              <a:t>4 – Fourier has many </a:t>
            </a:r>
            <a:r>
              <a:rPr lang="en-GB" dirty="0">
                <a:solidFill>
                  <a:srgbClr val="0000FF"/>
                </a:solidFill>
              </a:rPr>
              <a:t>properties</a:t>
            </a:r>
            <a:r>
              <a:rPr lang="en-GB" dirty="0"/>
              <a:t> and advantages</a:t>
            </a:r>
          </a:p>
          <a:p>
            <a:pPr marL="809625" indent="-809625">
              <a:buNone/>
            </a:pPr>
            <a:r>
              <a:rPr lang="en-GB" dirty="0"/>
              <a:t>…. but it’s complex. So we’ll move on to processing images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1C67967-63EC-4E99-90A8-724D162E9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01394-82EA-438C-AF3F-B4CB09378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2708">
            <a:off x="7363557" y="2333337"/>
            <a:ext cx="4359232" cy="22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4515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Sampling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560" y="18561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original continuous signal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good 					     bad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sampling				 sampling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					 (</a:t>
            </a:r>
            <a:r>
              <a:rPr lang="en-GB" dirty="0">
                <a:solidFill>
                  <a:srgbClr val="FF0000"/>
                </a:solidFill>
              </a:rPr>
              <a:t>aliased</a:t>
            </a:r>
            <a:r>
              <a:rPr lang="en-GB" dirty="0"/>
              <a:t>)</a:t>
            </a:r>
          </a:p>
        </p:txBody>
      </p:sp>
      <p:pic>
        <p:nvPicPr>
          <p:cNvPr id="11266" name="Picture 2" descr="Figure 1-1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03" y="1634427"/>
            <a:ext cx="29718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Figure 1-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43" y="4200843"/>
            <a:ext cx="2971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9" name="Picture 8" descr="C:\Users\User\Desktop\books\fourier\figures\chapter 1\Figure 1-15c.wm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61" y="4200843"/>
            <a:ext cx="2983230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81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Aliasing in Sampled Imagery</a:t>
            </a:r>
            <a:endParaRPr lang="en-GB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597761"/>
              </p:ext>
            </p:extLst>
          </p:nvPr>
        </p:nvGraphicFramePr>
        <p:xfrm>
          <a:off x="965284" y="1690688"/>
          <a:ext cx="10515600" cy="5259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82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(a) high resolution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         (c) low resolution – aliased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155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94" descr="visiongrouphi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71" y="2007954"/>
            <a:ext cx="4430311" cy="33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95" descr="visiongroup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84" y="2007953"/>
            <a:ext cx="4435363" cy="33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a typeface="Times New Roman" panose="02020603050405020304" pitchFamily="18" charset="0"/>
              </a:rPr>
              <a:t>Correct and Incorrect Apparent Wheel Motion</a:t>
            </a:r>
            <a:endParaRPr lang="en-GB" sz="3600" dirty="0"/>
          </a:p>
        </p:txBody>
      </p:sp>
      <p:sp>
        <p:nvSpPr>
          <p:cNvPr id="7" name="Rectangle 6"/>
          <p:cNvSpPr/>
          <p:nvPr/>
        </p:nvSpPr>
        <p:spPr>
          <a:xfrm>
            <a:off x="4657314" y="6087353"/>
            <a:ext cx="494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https://www.youtube.com/watch?v=e1EqXE06xr8</a:t>
            </a:r>
            <a:r>
              <a:rPr lang="en-GB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181" y="5012467"/>
            <a:ext cx="11155680" cy="85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815" y="5145962"/>
            <a:ext cx="2104380" cy="155260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31287-B584-4DB7-949E-EC19048E0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44" y="1113462"/>
            <a:ext cx="88106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7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BD35-12B7-47F4-B4AA-E7D2FAC2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/>
          <a:lstStyle/>
          <a:p>
            <a:r>
              <a:rPr lang="en-GB" dirty="0"/>
              <a:t>In the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2F7C-E6C6-41AA-8D45-FB8D6F47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732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Spectra </a:t>
            </a:r>
            <a:r>
              <a:rPr lang="en-GB" dirty="0">
                <a:solidFill>
                  <a:srgbClr val="0000FF"/>
                </a:solidFill>
              </a:rPr>
              <a:t>repeat</a:t>
            </a:r>
          </a:p>
          <a:p>
            <a:pPr marL="0" indent="0">
              <a:buNone/>
            </a:pPr>
            <a:r>
              <a:rPr lang="en-GB" dirty="0"/>
              <a:t>If </a:t>
            </a:r>
            <a:r>
              <a:rPr lang="en-GB" dirty="0">
                <a:solidFill>
                  <a:srgbClr val="0000FF"/>
                </a:solidFill>
              </a:rPr>
              <a:t>sampling</a:t>
            </a:r>
            <a:r>
              <a:rPr lang="en-GB" dirty="0"/>
              <a:t> is just right, spectra just </a:t>
            </a:r>
            <a:r>
              <a:rPr lang="en-GB" dirty="0">
                <a:solidFill>
                  <a:srgbClr val="FF0000"/>
                </a:solidFill>
              </a:rPr>
              <a:t>touch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</a:rPr>
              <a:t>Minimum sampling frequency</a:t>
            </a:r>
            <a:r>
              <a:rPr lang="en-GB" dirty="0"/>
              <a:t> = 2 × max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26DF5-7EB8-45EA-8E06-C3EABE8E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85" y="436245"/>
            <a:ext cx="7365903" cy="5970668"/>
          </a:xfrm>
          <a:prstGeom prst="rect">
            <a:avLst/>
          </a:prstGeom>
        </p:spPr>
      </p:pic>
      <p:pic>
        <p:nvPicPr>
          <p:cNvPr id="11268" name="Picture 4" descr="Yuk cutout PNG &amp; clipart images | PNGFuel">
            <a:extLst>
              <a:ext uri="{FF2B5EF4-FFF2-40B4-BE49-F238E27FC236}">
                <a16:creationId xmlns:a16="http://schemas.microsoft.com/office/drawing/2014/main" id="{45DF231A-2EB0-4416-8D20-60606D1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68" y="4519930"/>
            <a:ext cx="14954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08EC6-CBF5-4BE4-977F-1C576B0C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Sampling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Nyquist’s sampling theorem</a:t>
            </a:r>
          </a:p>
          <a:p>
            <a:pPr marL="0" indent="0" algn="ctr">
              <a:buNone/>
            </a:pPr>
            <a:r>
              <a:rPr lang="en-US" sz="2400" i="1" dirty="0"/>
              <a:t>In order to be able to be able to reconstruct a signal from its samples we must sample at minimum at twice the maximum frequency in the original signal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E.g. speech 6kHz, sample at 12 kHz</a:t>
            </a:r>
          </a:p>
          <a:p>
            <a:pPr marL="0" indent="0">
              <a:buNone/>
            </a:pPr>
            <a:r>
              <a:rPr lang="en-GB" sz="2400" dirty="0"/>
              <a:t>Video bandwidth (CCIR) is 5MHz</a:t>
            </a:r>
          </a:p>
          <a:p>
            <a:pPr marL="0" indent="0">
              <a:buNone/>
            </a:pPr>
            <a:r>
              <a:rPr lang="en-GB" sz="2400" dirty="0"/>
              <a:t>Sampling at 10MHz gave 576×576 images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Guideline</a:t>
            </a:r>
            <a:r>
              <a:rPr lang="en-GB" sz="2400" dirty="0"/>
              <a:t>: “two pixels for every pixel of interest”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68" y="5854197"/>
            <a:ext cx="675030" cy="918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Dali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32" y="365125"/>
            <a:ext cx="4750852" cy="61782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53073" y="5850235"/>
            <a:ext cx="2373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https://www.pinterest.com/pin/275423333431517864/</a:t>
            </a:r>
            <a:r>
              <a:rPr lang="en-GB" dirty="0"/>
              <a:t> </a:t>
            </a:r>
          </a:p>
        </p:txBody>
      </p:sp>
      <p:pic>
        <p:nvPicPr>
          <p:cNvPr id="6" name="Content Placeholder 5" descr="Dali1.jpg">
            <a:extLst>
              <a:ext uri="{FF2B5EF4-FFF2-40B4-BE49-F238E27FC236}">
                <a16:creationId xmlns:a16="http://schemas.microsoft.com/office/drawing/2014/main" id="{2ACD642E-DD6F-4F92-939A-9CEB00054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7706" y="2364157"/>
            <a:ext cx="1150867" cy="14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470F-70FE-4B88-8FAF-1DDE2C35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1D Discrete Fourier </a:t>
            </a:r>
            <a:r>
              <a:rPr lang="en-GB" dirty="0" err="1"/>
              <a:t>transfrom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83A847-0675-4F91-9AA4-2876E6D23491}"/>
                  </a:ext>
                </a:extLst>
              </p:cNvPr>
              <p:cNvSpPr/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/>
                        <m:t>sampled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frequency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83A847-0675-4F91-9AA4-2876E6D23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3641980"/>
                <a:ext cx="3211200" cy="461665"/>
              </a:xfrm>
              <a:prstGeom prst="rect">
                <a:avLst/>
              </a:prstGeom>
              <a:blipFill>
                <a:blip r:embed="rId2"/>
                <a:stretch>
                  <a:fillRect l="-1328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4001AA-50D3-4BA9-8002-01490D74793E}"/>
                  </a:ext>
                </a:extLst>
              </p:cNvPr>
              <p:cNvSpPr/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libri" panose="020F0502020204030204" pitchFamily="34" charset="0"/>
                  </a:rPr>
                  <a:t>sampled points</a:t>
                </a:r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4001AA-50D3-4BA9-8002-01490D747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4217380"/>
                <a:ext cx="2505622" cy="461665"/>
              </a:xfrm>
              <a:prstGeom prst="rect">
                <a:avLst/>
              </a:prstGeom>
              <a:blipFill>
                <a:blip r:embed="rId3"/>
                <a:stretch>
                  <a:fillRect l="-3650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DC8CC1E-6FC6-43C3-8DE9-2B15E4B560F9}"/>
              </a:ext>
            </a:extLst>
          </p:cNvPr>
          <p:cNvSpPr/>
          <p:nvPr/>
        </p:nvSpPr>
        <p:spPr>
          <a:xfrm>
            <a:off x="7195713" y="2492839"/>
            <a:ext cx="1082220" cy="928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F2D68-21B9-449A-B24C-7B716BB5D74C}"/>
              </a:ext>
            </a:extLst>
          </p:cNvPr>
          <p:cNvSpPr/>
          <p:nvPr/>
        </p:nvSpPr>
        <p:spPr>
          <a:xfrm>
            <a:off x="3182811" y="2317456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E5D353-7C82-4988-AD8F-E4D026AFD2E1}"/>
              </a:ext>
            </a:extLst>
          </p:cNvPr>
          <p:cNvSpPr/>
          <p:nvPr/>
        </p:nvSpPr>
        <p:spPr>
          <a:xfrm>
            <a:off x="2150073" y="2296295"/>
            <a:ext cx="820094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69913D-F58D-48F3-9876-BF7FBE833C6A}"/>
              </a:ext>
            </a:extLst>
          </p:cNvPr>
          <p:cNvSpPr/>
          <p:nvPr/>
        </p:nvSpPr>
        <p:spPr>
          <a:xfrm>
            <a:off x="7204615" y="2418542"/>
            <a:ext cx="1073318" cy="857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17F533-7A1C-48E4-B262-507E64F469C0}"/>
                  </a:ext>
                </a:extLst>
              </p:cNvPr>
              <p:cNvSpPr/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b="0" i="0" smtClean="0"/>
                      <m:t>Discrete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Fourier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GB" sz="2400" b="0" i="0" smtClean="0"/>
                      <m:t>calculates</m:t>
                    </m:r>
                    <m:r>
                      <m:rPr>
                        <m:nor/>
                      </m:rPr>
                      <a:rPr lang="en-GB" sz="2400" b="0" i="0" smtClean="0"/>
                      <m:t> </m:t>
                    </m:r>
                    <m:r>
                      <m:rPr>
                        <m:nor/>
                      </m:rPr>
                      <a:rPr lang="en-US" sz="2400" smtClean="0">
                        <a:solidFill>
                          <a:srgbClr val="0000FF"/>
                        </a:solidFill>
                      </a:rPr>
                      <m:t>frequency</m:t>
                    </m:r>
                  </m:oMath>
                </a14:m>
                <a:r>
                  <a:rPr lang="en-GB" sz="2400" dirty="0"/>
                  <a:t> from </a:t>
                </a:r>
                <a:r>
                  <a:rPr lang="en-GB" sz="2400" dirty="0">
                    <a:solidFill>
                      <a:srgbClr val="0000FF"/>
                    </a:solidFill>
                  </a:rPr>
                  <a:t>data points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17F533-7A1C-48E4-B262-507E64F46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31" y="1607746"/>
                <a:ext cx="6962099" cy="461665"/>
              </a:xfrm>
              <a:prstGeom prst="rect">
                <a:avLst/>
              </a:prstGeom>
              <a:blipFill>
                <a:blip r:embed="rId4"/>
                <a:stretch>
                  <a:fillRect l="-175" t="-10667" r="-438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/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𝐹𝑝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𝑖𝑢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C5C0A-474F-40F0-9637-363E40EB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46" y="2295135"/>
                <a:ext cx="3211200" cy="1038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20F440D-5174-4141-91C2-B72AA41B7D11}"/>
              </a:ext>
            </a:extLst>
          </p:cNvPr>
          <p:cNvSpPr/>
          <p:nvPr/>
        </p:nvSpPr>
        <p:spPr>
          <a:xfrm>
            <a:off x="3266297" y="2263340"/>
            <a:ext cx="1050033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8B6BB1-F755-464A-A8F1-554633A1A858}"/>
              </a:ext>
            </a:extLst>
          </p:cNvPr>
          <p:cNvSpPr/>
          <p:nvPr/>
        </p:nvSpPr>
        <p:spPr>
          <a:xfrm>
            <a:off x="2096523" y="2316884"/>
            <a:ext cx="820094" cy="112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C68249-789E-4EEC-9431-4918110DA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7" y="5816434"/>
            <a:ext cx="804605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9999"/>
      </a:dk1>
      <a:lt1>
        <a:srgbClr val="FFFFFF"/>
      </a:lt1>
      <a:dk2>
        <a:srgbClr val="336699"/>
      </a:dk2>
      <a:lt2>
        <a:srgbClr val="010000"/>
      </a:lt2>
      <a:accent1>
        <a:srgbClr val="CCECFF"/>
      </a:accent1>
      <a:accent2>
        <a:srgbClr val="FFFFCC"/>
      </a:accent2>
      <a:accent3>
        <a:srgbClr val="FFFFFF"/>
      </a:accent3>
      <a:accent4>
        <a:srgbClr val="008282"/>
      </a:accent4>
      <a:accent5>
        <a:srgbClr val="E2F4FF"/>
      </a:accent5>
      <a:accent6>
        <a:srgbClr val="E7E7B9"/>
      </a:accent6>
      <a:hlink>
        <a:srgbClr val="FF9966"/>
      </a:hlink>
      <a:folHlink>
        <a:srgbClr val="FFFFCC"/>
      </a:folHlink>
    </a:clrScheme>
    <a:fontScheme name="Default Design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933</Words>
  <Application>Microsoft Office PowerPoint</Application>
  <PresentationFormat>Widescreen</PresentationFormat>
  <Paragraphs>159</Paragraphs>
  <Slides>29</Slides>
  <Notes>7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Cambria Math</vt:lpstr>
      <vt:lpstr>Courier New</vt:lpstr>
      <vt:lpstr>Monotype Sorts</vt:lpstr>
      <vt:lpstr>Times New Roman</vt:lpstr>
      <vt:lpstr>Office Theme</vt:lpstr>
      <vt:lpstr>Default Design</vt:lpstr>
      <vt:lpstr>Equation</vt:lpstr>
      <vt:lpstr>Lecture 3 Image Sampling </vt:lpstr>
      <vt:lpstr>Content</vt:lpstr>
      <vt:lpstr>Sampling Signals</vt:lpstr>
      <vt:lpstr>Aliasing in Sampled Imagery</vt:lpstr>
      <vt:lpstr>Correct and Incorrect Apparent Wheel Motion</vt:lpstr>
      <vt:lpstr>In the frequency domain</vt:lpstr>
      <vt:lpstr>Sampling theory</vt:lpstr>
      <vt:lpstr>PowerPoint Presentation</vt:lpstr>
      <vt:lpstr>1D Discrete Fourier transfrom</vt:lpstr>
      <vt:lpstr>1D Discrete Fourier transfrom</vt:lpstr>
      <vt:lpstr>1D Discrete Fourier transfrom</vt:lpstr>
      <vt:lpstr>1D Discrete Fourier transfrom</vt:lpstr>
      <vt:lpstr>Fireside time</vt:lpstr>
      <vt:lpstr>Transform Pair for Sampled Pulse</vt:lpstr>
      <vt:lpstr>PowerPoint Presentation</vt:lpstr>
      <vt:lpstr>2D Fourier transform</vt:lpstr>
      <vt:lpstr>Reconstruction</vt:lpstr>
      <vt:lpstr>Implementation is via (Fast) FFT</vt:lpstr>
      <vt:lpstr>Shift invariance</vt:lpstr>
      <vt:lpstr>Rotation</vt:lpstr>
      <vt:lpstr>Filtering</vt:lpstr>
      <vt:lpstr>Other transforms</vt:lpstr>
      <vt:lpstr>Modelling Gait(s)</vt:lpstr>
      <vt:lpstr>Modeling the Thigh’s Motion 1</vt:lpstr>
      <vt:lpstr>Modeling the Thigh’s Motion 2</vt:lpstr>
      <vt:lpstr>PowerPoint Presentation</vt:lpstr>
      <vt:lpstr>Validity?</vt:lpstr>
      <vt:lpstr>Applications of 2D FT</vt:lpstr>
      <vt:lpstr>Takeaway time</vt:lpstr>
    </vt:vector>
  </TitlesOfParts>
  <Company>SCCM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Mark S Nixon</dc:creator>
  <cp:lastModifiedBy>User</cp:lastModifiedBy>
  <cp:revision>67</cp:revision>
  <dcterms:created xsi:type="dcterms:W3CDTF">2015-09-30T14:03:40Z</dcterms:created>
  <dcterms:modified xsi:type="dcterms:W3CDTF">2020-10-10T17:34:42Z</dcterms:modified>
</cp:coreProperties>
</file>